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7" r:id="rId2"/>
    <p:sldId id="258" r:id="rId3"/>
    <p:sldId id="271" r:id="rId4"/>
    <p:sldId id="272" r:id="rId5"/>
    <p:sldId id="261" r:id="rId6"/>
    <p:sldId id="263" r:id="rId7"/>
    <p:sldId id="264" r:id="rId8"/>
    <p:sldId id="266" r:id="rId9"/>
    <p:sldId id="268" r:id="rId10"/>
    <p:sldId id="270" r:id="rId11"/>
  </p:sldIdLst>
  <p:sldSz cx="9144000" cy="5143500" type="screen16x9"/>
  <p:notesSz cx="6858000" cy="9144000"/>
  <p:embeddedFontLst>
    <p:embeddedFont>
      <p:font typeface="Google Sans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F5284EBF-2EAD-E283-E28D-187930ECA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>
            <a:extLst>
              <a:ext uri="{FF2B5EF4-FFF2-40B4-BE49-F238E27FC236}">
                <a16:creationId xmlns:a16="http://schemas.microsoft.com/office/drawing/2014/main" id="{C690AAC0-94C5-F308-034A-78D39BCA7D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>
            <a:extLst>
              <a:ext uri="{FF2B5EF4-FFF2-40B4-BE49-F238E27FC236}">
                <a16:creationId xmlns:a16="http://schemas.microsoft.com/office/drawing/2014/main" id="{61926AE5-D23B-18B1-17C3-09FB41FFC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021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>
          <a:extLst>
            <a:ext uri="{FF2B5EF4-FFF2-40B4-BE49-F238E27FC236}">
              <a16:creationId xmlns:a16="http://schemas.microsoft.com/office/drawing/2014/main" id="{E979C5A3-AFCA-33D0-AB39-1FA1D25B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>
            <a:extLst>
              <a:ext uri="{FF2B5EF4-FFF2-40B4-BE49-F238E27FC236}">
                <a16:creationId xmlns:a16="http://schemas.microsoft.com/office/drawing/2014/main" id="{850B900F-F331-1EEA-5C3A-E04EB4905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>
            <a:extLst>
              <a:ext uri="{FF2B5EF4-FFF2-40B4-BE49-F238E27FC236}">
                <a16:creationId xmlns:a16="http://schemas.microsoft.com/office/drawing/2014/main" id="{4EB32DC3-F7EF-FE01-F3FA-E6FF6A9F1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8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ef99d2c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ef99d2c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f99d2c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f99d2c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ef99d2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ef99d2c9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ef99d2c9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ef99d2c9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igma.com/proto/NUak813GsHNE4abwYu3CTv/GSC-2025?page-id=0%3A1&amp;node-id=17-2&amp;viewport=418%2C357%2C0.3&amp;t=52eEHl5PNERU1OCa-1&amp;scaling=scale-down&amp;content-scaling=fixed&amp;starting-point-node-id=17%3A2" TargetMode="External"/><Relationship Id="rId5" Type="http://schemas.openxmlformats.org/officeDocument/2006/relationships/hyperlink" Target="https://drive.google.com/file/d/1pyNSbs4DUfmBwaNS3S1Toqknd6IL-Z0Z/view?usp=sharing" TargetMode="External"/><Relationship Id="rId4" Type="http://schemas.openxmlformats.org/officeDocument/2006/relationships/hyperlink" Target="https://github.com/kushalswami20/GitGuyz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73300" y="2896338"/>
            <a:ext cx="89974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Team name:  </a:t>
            </a:r>
            <a:r>
              <a:rPr lang="en-GB" sz="1600" b="1" dirty="0" err="1">
                <a:latin typeface="Google Sans"/>
                <a:ea typeface="Google Sans"/>
                <a:cs typeface="Google Sans"/>
                <a:sym typeface="Google Sans"/>
              </a:rPr>
              <a:t>GitGuyz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Team leader name: Vaibhav Jain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600" b="1" dirty="0">
                <a:latin typeface="Google Sans"/>
                <a:ea typeface="Google Sans"/>
                <a:cs typeface="Google Sans"/>
                <a:sym typeface="Google Sans"/>
              </a:rPr>
              <a:t>Lack of Access to Healthcare in Underserved Communities</a:t>
            </a:r>
            <a:endParaRPr sz="20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838500" y="491050"/>
            <a:ext cx="7467000" cy="47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/>
              <a:t>Bridging the Healthcare Gap with AI-Driven Solutions</a:t>
            </a:r>
            <a:endParaRPr b="1" u="sng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6990E-39E3-8953-BDDE-084377324A16}"/>
              </a:ext>
            </a:extLst>
          </p:cNvPr>
          <p:cNvSpPr txBox="1"/>
          <p:nvPr/>
        </p:nvSpPr>
        <p:spPr>
          <a:xfrm>
            <a:off x="187605" y="962068"/>
            <a:ext cx="515544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200" b="1" dirty="0"/>
              <a:t>AI-Driven Diagnostics &amp; Mental Health Support</a:t>
            </a:r>
            <a:endParaRPr lang="en-US" sz="1200" dirty="0"/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100" b="1" dirty="0"/>
              <a:t>Smart Healthcare App:</a:t>
            </a:r>
            <a:r>
              <a:rPr lang="en-US" sz="1100" dirty="0"/>
              <a:t> Developed to provide accessible and affordable medical insights.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b="1" dirty="0"/>
              <a:t>Trained AI Model:</a:t>
            </a:r>
            <a:r>
              <a:rPr lang="en-US" sz="1100" dirty="0"/>
              <a:t> Analyzes symptoms and provides preliminary diagnoses based on medical datasets.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100" b="1" dirty="0"/>
              <a:t>Early Detection &amp; Prevention:</a:t>
            </a:r>
            <a:r>
              <a:rPr lang="en-US" sz="1100" dirty="0"/>
              <a:t> Helps identify health risks before they escalate.</a:t>
            </a:r>
          </a:p>
          <a:p>
            <a:pPr lvl="1"/>
            <a:endParaRPr lang="en-US" sz="1200" dirty="0"/>
          </a:p>
          <a:p>
            <a:pPr>
              <a:buNone/>
            </a:pPr>
            <a:r>
              <a:rPr lang="en-US" sz="1200" b="1" dirty="0"/>
              <a:t>Mental Health Assistance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AI-Based Counseling:</a:t>
            </a:r>
            <a:r>
              <a:rPr lang="en-US" sz="1100" dirty="0"/>
              <a:t> Chatbot-guided mental health support and stress assessments.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Personalized Well-Being Plans:</a:t>
            </a:r>
            <a:r>
              <a:rPr lang="en-US" sz="1100" dirty="0"/>
              <a:t> Tailored recommendations for mental wellness.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Community Support Feature:</a:t>
            </a:r>
            <a:r>
              <a:rPr lang="en-US" sz="1100" dirty="0"/>
              <a:t> Connects users with support groups and professionals.</a:t>
            </a:r>
          </a:p>
          <a:p>
            <a:endParaRPr lang="en-US" sz="1100" dirty="0"/>
          </a:p>
          <a:p>
            <a:pPr>
              <a:buNone/>
            </a:pPr>
            <a:r>
              <a:rPr lang="en-US" sz="1200" b="1" dirty="0"/>
              <a:t>Scalable &amp; Sustainable Approach</a:t>
            </a:r>
            <a:endParaRPr lang="en-US" sz="1200" dirty="0"/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US" sz="1100" b="1" dirty="0"/>
              <a:t>Offline Mode for Remote Areas:</a:t>
            </a:r>
            <a:r>
              <a:rPr lang="en-US" sz="1100" dirty="0"/>
              <a:t> Ensures accessibility in low-connectivity regions.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US" sz="1100" b="1" dirty="0"/>
              <a:t>Integration with Telemedicine Services:</a:t>
            </a:r>
            <a:r>
              <a:rPr lang="en-US" sz="1100" dirty="0"/>
              <a:t> Bridges the gap between patients and healthcare professionals.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US" sz="1100" b="1" dirty="0"/>
              <a:t>Multilingual Support:</a:t>
            </a:r>
            <a:r>
              <a:rPr lang="en-US" sz="1100" dirty="0"/>
              <a:t> Ensures inclusivity for diverse communities.</a:t>
            </a:r>
          </a:p>
          <a:p>
            <a:endParaRPr lang="en-IN" sz="1200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E6543F28-44D8-1F67-B61D-C13F8679F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37080"/>
          <a:stretch/>
        </p:blipFill>
        <p:spPr bwMode="auto">
          <a:xfrm>
            <a:off x="5530652" y="1057275"/>
            <a:ext cx="3101443" cy="369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7642CACF-8DFE-87A1-9EE6-5728C1CF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>
            <a:extLst>
              <a:ext uri="{FF2B5EF4-FFF2-40B4-BE49-F238E27FC236}">
                <a16:creationId xmlns:a16="http://schemas.microsoft.com/office/drawing/2014/main" id="{CE5C37FC-AD64-4475-EE06-CE5C07FA87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848792FE-AA78-3C20-BA03-03B73B4533A6}"/>
              </a:ext>
            </a:extLst>
          </p:cNvPr>
          <p:cNvSpPr txBox="1"/>
          <p:nvPr/>
        </p:nvSpPr>
        <p:spPr>
          <a:xfrm>
            <a:off x="838500" y="491050"/>
            <a:ext cx="7467000" cy="47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Opportunities &amp; Unique Value of Our AI-Powered Healthcare Solution</a:t>
            </a:r>
            <a:endParaRPr lang="en-US" sz="1200" b="1" u="sng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6301B-5442-B0CF-785F-25113C4EABE7}"/>
              </a:ext>
            </a:extLst>
          </p:cNvPr>
          <p:cNvSpPr txBox="1"/>
          <p:nvPr/>
        </p:nvSpPr>
        <p:spPr>
          <a:xfrm>
            <a:off x="2973545" y="962068"/>
            <a:ext cx="573768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sz="1100" b="1" dirty="0"/>
              <a:t>How Different is it from Existing Ideas?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/>
              <a:t>Unlike generic telemedicine platforms, our </a:t>
            </a:r>
            <a:r>
              <a:rPr lang="en-US" sz="1100" b="1" dirty="0"/>
              <a:t>AI model provides real-time diagnostics</a:t>
            </a:r>
            <a:r>
              <a:rPr lang="en-US" sz="1100" dirty="0"/>
              <a:t> even in </a:t>
            </a:r>
            <a:r>
              <a:rPr lang="en-US" sz="1100" b="1" dirty="0"/>
              <a:t>offline mode</a:t>
            </a:r>
            <a:r>
              <a:rPr lang="en-US" sz="1100" dirty="0"/>
              <a:t> for remote areas.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/>
              <a:t>Integrated mental health support</a:t>
            </a:r>
            <a:r>
              <a:rPr lang="en-US" sz="1100" dirty="0"/>
              <a:t>, which is often missing in traditional healthcare apps.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/>
              <a:t>Multilingual and culturally adaptive AI</a:t>
            </a:r>
            <a:r>
              <a:rPr lang="en-US" sz="1100" dirty="0"/>
              <a:t>, making healthcare accessible to diverse communities.</a:t>
            </a:r>
          </a:p>
          <a:p>
            <a:pPr algn="just"/>
            <a:endParaRPr lang="en-US" sz="1100" dirty="0"/>
          </a:p>
          <a:p>
            <a:pPr algn="just">
              <a:buNone/>
            </a:pPr>
            <a:r>
              <a:rPr lang="en-US" sz="1100" b="1" dirty="0"/>
              <a:t>How Will It Solve the Problem?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/>
              <a:t>Bridging the Doctor Shortage:</a:t>
            </a:r>
            <a:r>
              <a:rPr lang="en-US" sz="1100" dirty="0"/>
              <a:t> AI-driven primary diagnostics reduce dependency on limited medical professionals.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/>
              <a:t>Early Detection &amp; Prevention:</a:t>
            </a:r>
            <a:r>
              <a:rPr lang="en-US" sz="1100" dirty="0"/>
              <a:t> Predictive analytics help detect diseases before they become severe.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/>
              <a:t>Mental Health Inclusion:</a:t>
            </a:r>
            <a:r>
              <a:rPr lang="en-US" sz="1100" dirty="0"/>
              <a:t> Provides guided counseling and wellness plans, filling the gap in mental healthcare.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/>
              <a:t>Scalable &amp; Cost-Effective:</a:t>
            </a:r>
            <a:r>
              <a:rPr lang="en-US" sz="1100" dirty="0"/>
              <a:t> Works on low-end devices with </a:t>
            </a:r>
            <a:r>
              <a:rPr lang="en-US" sz="1100" b="1" dirty="0"/>
              <a:t>offline functionality</a:t>
            </a:r>
            <a:r>
              <a:rPr lang="en-US" sz="1100" dirty="0"/>
              <a:t> for underserved regions.</a:t>
            </a:r>
          </a:p>
          <a:p>
            <a:pPr algn="just"/>
            <a:endParaRPr lang="en-US" sz="1100" dirty="0"/>
          </a:p>
          <a:p>
            <a:pPr algn="just">
              <a:buNone/>
            </a:pPr>
            <a:r>
              <a:rPr lang="en-US" sz="1100" b="1" dirty="0"/>
              <a:t>Unique Selling Proposition (USP) of Our Solution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/>
              <a:t>AI-First Approach:</a:t>
            </a:r>
            <a:r>
              <a:rPr lang="en-US" sz="1100" dirty="0"/>
              <a:t> Self-learning model that improves accuracy with usage.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/>
              <a:t>Hybrid Healthcare System:</a:t>
            </a:r>
            <a:r>
              <a:rPr lang="en-US" sz="1100" dirty="0"/>
              <a:t> A seamless blend of AI diagnostics + human telemedicine support.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/>
              <a:t>Community-Centric:</a:t>
            </a:r>
            <a:r>
              <a:rPr lang="en-US" sz="1100" dirty="0"/>
              <a:t> Focuses on </a:t>
            </a:r>
            <a:r>
              <a:rPr lang="en-US" sz="1100" b="1" dirty="0"/>
              <a:t>preventive healthcare</a:t>
            </a:r>
            <a:r>
              <a:rPr lang="en-US" sz="1100" dirty="0"/>
              <a:t> and connects users with local health workers.</a:t>
            </a:r>
          </a:p>
          <a:p>
            <a:pPr algn="just"/>
            <a:endParaRPr lang="en-IN" sz="1000" dirty="0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C134EA1E-CA0B-5F89-4F53-083EA75B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7" y="1038268"/>
            <a:ext cx="2527611" cy="379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3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>
          <a:extLst>
            <a:ext uri="{FF2B5EF4-FFF2-40B4-BE49-F238E27FC236}">
              <a16:creationId xmlns:a16="http://schemas.microsoft.com/office/drawing/2014/main" id="{D9A791FF-4A5F-2B61-9AA6-DEA774235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>
            <a:extLst>
              <a:ext uri="{FF2B5EF4-FFF2-40B4-BE49-F238E27FC236}">
                <a16:creationId xmlns:a16="http://schemas.microsoft.com/office/drawing/2014/main" id="{E4FCF5CF-2AD3-3CD3-542D-DF07B51CA8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B1BE249E-86D9-6552-E37D-51BACA527131}"/>
              </a:ext>
            </a:extLst>
          </p:cNvPr>
          <p:cNvSpPr txBox="1"/>
          <p:nvPr/>
        </p:nvSpPr>
        <p:spPr>
          <a:xfrm>
            <a:off x="838500" y="491050"/>
            <a:ext cx="7467000" cy="47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/>
              <a:t>Key Features of Our Solution</a:t>
            </a:r>
            <a:endParaRPr lang="en-US" sz="1600" b="1" u="sng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BEE9B-1B17-7739-65A7-3D0633FA610F}"/>
              </a:ext>
            </a:extLst>
          </p:cNvPr>
          <p:cNvSpPr txBox="1"/>
          <p:nvPr/>
        </p:nvSpPr>
        <p:spPr>
          <a:xfrm>
            <a:off x="419250" y="1266868"/>
            <a:ext cx="8305500" cy="6124754"/>
          </a:xfrm>
          <a:prstGeom prst="rect">
            <a:avLst/>
          </a:prstGeom>
          <a:noFill/>
        </p:spPr>
        <p:txBody>
          <a:bodyPr wrap="square" numCol="2" spcCol="720000" rtlCol="0">
            <a:spAutoFit/>
          </a:bodyPr>
          <a:lstStyle/>
          <a:p>
            <a:pPr>
              <a:buNone/>
            </a:pPr>
            <a:r>
              <a:rPr lang="en-US" dirty="0"/>
              <a:t>🧠 </a:t>
            </a:r>
            <a:r>
              <a:rPr lang="en-US" b="1" dirty="0"/>
              <a:t>AI-Powered Diagnostics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Symptom checker and preliminary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on verified medical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even in offline mode</a:t>
            </a:r>
          </a:p>
          <a:p>
            <a:pPr>
              <a:buNone/>
            </a:pPr>
            <a:r>
              <a:rPr lang="en-US" dirty="0"/>
              <a:t>💬 </a:t>
            </a:r>
            <a:r>
              <a:rPr lang="en-US" b="1" dirty="0"/>
              <a:t>Mental Health Support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AI-based stress and mood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Chatbot for basic counseling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wellness tips</a:t>
            </a:r>
          </a:p>
          <a:p>
            <a:pPr>
              <a:buNone/>
            </a:pPr>
            <a:r>
              <a:rPr lang="en-US" dirty="0"/>
              <a:t>📶 </a:t>
            </a:r>
            <a:r>
              <a:rPr lang="en-US" b="1" dirty="0"/>
              <a:t>Offline Functionality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app usability in low or no-connectivity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 for rural and remote areas</a:t>
            </a:r>
          </a:p>
          <a:p>
            <a:pPr>
              <a:buNone/>
            </a:pPr>
            <a:r>
              <a:rPr lang="en-US" dirty="0"/>
              <a:t>🌐 </a:t>
            </a:r>
            <a:r>
              <a:rPr lang="en-US" b="1" dirty="0"/>
              <a:t>Multilingual Interface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regional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Inclusive design for all literacy levels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📱 </a:t>
            </a:r>
            <a:r>
              <a:rPr lang="en-US" b="1" dirty="0"/>
              <a:t>User-Friendly Mobile App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Minimalist, intuitive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Optimized for low-end devices</a:t>
            </a:r>
          </a:p>
          <a:p>
            <a:pPr>
              <a:buNone/>
            </a:pPr>
            <a:r>
              <a:rPr lang="en-US" dirty="0"/>
              <a:t>🧑‍⚕️ </a:t>
            </a:r>
            <a:r>
              <a:rPr lang="en-US" b="1" dirty="0"/>
              <a:t>Telemedicine Integration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Connects users with verified 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Appointment scheduling and follow-up reminders</a:t>
            </a:r>
          </a:p>
          <a:p>
            <a:pPr>
              <a:buNone/>
            </a:pPr>
            <a:r>
              <a:rPr lang="en-US" dirty="0"/>
              <a:t>📊 </a:t>
            </a:r>
            <a:r>
              <a:rPr lang="en-US" b="1" dirty="0"/>
              <a:t>Health History &amp; Insights Dashboard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Tracks vitals, diagnosis history, and mood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summaries to help users monitor their well-being</a:t>
            </a:r>
          </a:p>
          <a:p>
            <a:pPr>
              <a:buNone/>
            </a:pPr>
            <a:r>
              <a:rPr lang="en-US" dirty="0"/>
              <a:t>👥 </a:t>
            </a:r>
            <a:r>
              <a:rPr lang="en-US" b="1" dirty="0"/>
              <a:t>Community &amp; Peer Support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groups based on common health goals or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Localized forums and helplines</a:t>
            </a:r>
          </a:p>
          <a:p>
            <a:pPr algn="just"/>
            <a:endParaRPr lang="en-IN" sz="1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923D2A-2C69-3913-4E4B-91B31B4336CE}"/>
              </a:ext>
            </a:extLst>
          </p:cNvPr>
          <p:cNvCxnSpPr/>
          <p:nvPr/>
        </p:nvCxnSpPr>
        <p:spPr>
          <a:xfrm>
            <a:off x="4351020" y="1266868"/>
            <a:ext cx="0" cy="344991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86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372000" y="148808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Process flow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9C299-58EA-47EA-20F7-B161CE89EB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61" t="6096" r="9058" b="7128"/>
          <a:stretch/>
        </p:blipFill>
        <p:spPr>
          <a:xfrm>
            <a:off x="1372032" y="661808"/>
            <a:ext cx="6399935" cy="42657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161549" y="72154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Architecture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1A480-9291-F667-5E5D-165EFAE01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657" y="598370"/>
            <a:ext cx="4858685" cy="44715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79850" y="1228604"/>
            <a:ext cx="8784300" cy="348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>
              <a:buNone/>
            </a:pPr>
            <a:r>
              <a:rPr lang="en-IN" b="1" dirty="0"/>
              <a:t>AI &amp; 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Gemini API (by Google):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Powers conversational AI for mental health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Handles natural language processing for multilingual and empathetic replies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Custom ML Models: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Trained on medical datasets for symptom-based diagnostics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PyTorch</a:t>
            </a:r>
            <a:r>
              <a:rPr lang="en-IN" dirty="0"/>
              <a:t> used for model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Transformers for Natural Language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speech_recognition</a:t>
            </a:r>
            <a:r>
              <a:rPr lang="en-IN" dirty="0"/>
              <a:t> for speech to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lvl="1"/>
            <a:endParaRPr lang="en-IN" dirty="0"/>
          </a:p>
          <a:p>
            <a:pPr marL="457200" lvl="1"/>
            <a:endParaRPr lang="en-IN" dirty="0"/>
          </a:p>
          <a:p>
            <a:pPr>
              <a:buNone/>
            </a:pPr>
            <a:r>
              <a:rPr lang="en-IN" b="1" dirty="0"/>
              <a:t>Frontend &amp; Mobile App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Flutter (Dart):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Cross-platform mobile app (Android + iOS)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Fast development with a single codebase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Figma: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UI/UX design, wireframing, and prototyping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Used for team collaboration on design workflow</a:t>
            </a:r>
          </a:p>
          <a:p>
            <a:pPr>
              <a:buNone/>
            </a:pPr>
            <a:r>
              <a:rPr lang="en-IN" b="1" dirty="0"/>
              <a:t>Backend &amp; APIs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Firebase: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Authentication, real-time database, and cloud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Gemini AI Integration: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Mental health chatbot and real-time symptom analysis</a:t>
            </a:r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A87CF579-A63E-F631-D6BB-0479D8C0082A}"/>
              </a:ext>
            </a:extLst>
          </p:cNvPr>
          <p:cNvSpPr txBox="1"/>
          <p:nvPr/>
        </p:nvSpPr>
        <p:spPr>
          <a:xfrm>
            <a:off x="838500" y="491050"/>
            <a:ext cx="7467000" cy="47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Technologies Used in the MVP</a:t>
            </a:r>
            <a:endParaRPr lang="en-US" sz="1200" b="1" u="sng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10450" y="14577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0ECE27-27CE-55C1-CA14-5BDF723E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69" y="933390"/>
            <a:ext cx="1723589" cy="3747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51DAA-01D3-3ADF-C466-5A0ABC5D0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4" y="939698"/>
            <a:ext cx="1723589" cy="3747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62395-3D08-19C1-D067-039A2711F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950" y="929829"/>
            <a:ext cx="1717788" cy="3734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92480A-B5FD-AA0F-5630-49F098CC5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0795" y="939698"/>
            <a:ext cx="1701113" cy="3734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9811CD-3336-9B80-17AD-2A15CA30E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3450" y="939698"/>
            <a:ext cx="1723590" cy="3747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46600" y="843000"/>
            <a:ext cx="8833200" cy="15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GitHub Public Repository : </a:t>
            </a:r>
            <a:r>
              <a:rPr lang="en-GB" sz="1800" dirty="0" err="1"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Github</a:t>
            </a: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 Link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Demo Video Link (3 Minutes) : </a:t>
            </a: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Video Link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MVP Link: </a:t>
            </a: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MVP link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626</Words>
  <Application>Microsoft Office PowerPoint</Application>
  <PresentationFormat>On-screen Show (16:9)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Google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vaibhav jain</dc:creator>
  <cp:lastModifiedBy>vaibhav jain</cp:lastModifiedBy>
  <cp:revision>2</cp:revision>
  <dcterms:modified xsi:type="dcterms:W3CDTF">2025-04-06T15:21:07Z</dcterms:modified>
</cp:coreProperties>
</file>